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2" r:id="rId5"/>
    <p:sldId id="294" r:id="rId6"/>
    <p:sldId id="303" r:id="rId7"/>
    <p:sldId id="295" r:id="rId8"/>
    <p:sldId id="302" r:id="rId9"/>
    <p:sldId id="304" r:id="rId10"/>
    <p:sldId id="305" r:id="rId11"/>
    <p:sldId id="306" r:id="rId12"/>
    <p:sldId id="309" r:id="rId13"/>
    <p:sldId id="307" r:id="rId14"/>
    <p:sldId id="308" r:id="rId15"/>
    <p:sldId id="310" r:id="rId16"/>
    <p:sldId id="311" r:id="rId17"/>
    <p:sldId id="297" r:id="rId18"/>
    <p:sldId id="312" r:id="rId19"/>
    <p:sldId id="313" r:id="rId20"/>
    <p:sldId id="296" r:id="rId21"/>
    <p:sldId id="298" r:id="rId22"/>
    <p:sldId id="314" r:id="rId23"/>
    <p:sldId id="293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828"/>
    <a:srgbClr val="25C6E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7D702-254E-4974-B979-68610300ED23}" v="1" dt="2019-06-18T16:20:34.678"/>
    <p1510:client id="{984C079D-39CC-436C-A57B-70ABC7027B9D}" v="913" dt="2019-06-19T03:15:00.312"/>
  </p1510:revLst>
</p1510:revInfo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391" autoAdjust="0"/>
  </p:normalViewPr>
  <p:slideViewPr>
    <p:cSldViewPr snapToGrid="0">
      <p:cViewPr varScale="1">
        <p:scale>
          <a:sx n="97" d="100"/>
          <a:sy n="97" d="100"/>
        </p:scale>
        <p:origin x="579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C34F0B-3329-4459-8435-812010CE1851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6월 18일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AC1A092-B106-4916-AA31-758C6EB48E2A}" type="datetime4">
              <a:rPr lang="ko-KR" altLang="en-US" smtClean="0"/>
              <a:pPr/>
              <a:t>2019년 6월 18일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53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프레젠테이션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1" name="자유형(F)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3" name="자유형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4" name="자유형(F)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5" name="자유형(F)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0" i="0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ko-KR" altLang="en-US" noProof="0" dirty="0"/>
              <a:t>캡션 입력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: 둥근 모서리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-5530773" y="0"/>
            <a:ext cx="21834847" cy="6895214"/>
          </a:xfrm>
        </p:spPr>
      </p:pic>
      <p:sp>
        <p:nvSpPr>
          <p:cNvPr id="25" name="텍스트 상자 24" descr="제목 상자에 슬라이드 주목 효과 적용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706525" y="3925408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163" y="3135195"/>
            <a:ext cx="6293098" cy="374336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  <a:effectLst>
            <a:softEdge rad="31750"/>
          </a:effectLst>
        </p:spPr>
        <p:txBody>
          <a:bodyPr rtlCol="0"/>
          <a:lstStyle/>
          <a:p>
            <a:pPr rtl="0">
              <a:lnSpc>
                <a:spcPts val="4900"/>
              </a:lnSpc>
            </a:pPr>
            <a:r>
              <a:rPr lang="ko-KR" altLang="en-US" sz="4400" dirty="0" err="1"/>
              <a:t>머신러닝을</a:t>
            </a:r>
            <a:r>
              <a:rPr lang="ko-KR" altLang="en-US" sz="4400" dirty="0"/>
              <a:t> 통한 </a:t>
            </a:r>
            <a:br>
              <a:rPr lang="en-US" altLang="ko-KR" sz="4400"/>
            </a:br>
            <a:r>
              <a:rPr lang="ko-KR" altLang="en-US" sz="4400"/>
              <a:t>심장질환 분석</a:t>
            </a:r>
            <a:endParaRPr lang="ko-KR" altLang="en-ZA" sz="4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96" y="4811527"/>
            <a:ext cx="4000500" cy="1500244"/>
          </a:xfrm>
        </p:spPr>
        <p:txBody>
          <a:bodyPr rtlCol="0"/>
          <a:lstStyle/>
          <a:p>
            <a:pPr rtl="0"/>
            <a:r>
              <a:rPr lang="en-US" altLang="ko-KR" sz="2000" dirty="0"/>
              <a:t>20133652 </a:t>
            </a:r>
            <a:r>
              <a:rPr lang="ko-KR" altLang="en-US" sz="2000" dirty="0"/>
              <a:t>정우성</a:t>
            </a:r>
            <a:endParaRPr lang="en-US" altLang="ko-KR" sz="2000" dirty="0">
              <a:highlight>
                <a:srgbClr val="FFFF00"/>
              </a:highlight>
            </a:endParaRPr>
          </a:p>
          <a:p>
            <a:r>
              <a:rPr lang="en-US" altLang="ko-KR" sz="2000" dirty="0"/>
              <a:t>20133968 </a:t>
            </a:r>
            <a:r>
              <a:rPr lang="ko-KR" altLang="en-US" sz="2000" dirty="0"/>
              <a:t>최원석</a:t>
            </a:r>
            <a:endParaRPr lang="en-US" altLang="ko-KR" sz="2000" dirty="0"/>
          </a:p>
          <a:p>
            <a:r>
              <a:rPr lang="en-US" altLang="ko-KR" sz="2000" dirty="0"/>
              <a:t>20142057 </a:t>
            </a:r>
            <a:r>
              <a:rPr lang="ko-KR" altLang="en-US" sz="2000" dirty="0"/>
              <a:t>박성민</a:t>
            </a:r>
            <a:endParaRPr lang="en-US" altLang="ko-KR" sz="2000" dirty="0"/>
          </a:p>
          <a:p>
            <a:r>
              <a:rPr lang="en-US" altLang="ko-KR" sz="2000" dirty="0"/>
              <a:t>20142138 </a:t>
            </a:r>
            <a:r>
              <a:rPr lang="ko-KR" altLang="en-US" sz="2000" dirty="0"/>
              <a:t>박정민</a:t>
            </a:r>
            <a:endParaRPr lang="en-US" altLang="ko-KR" sz="2000" dirty="0"/>
          </a:p>
          <a:p>
            <a:pPr rtl="0"/>
            <a:endParaRPr lang="en-US" altLang="ko-KR" sz="2400" dirty="0"/>
          </a:p>
          <a:p>
            <a:pPr rtl="0"/>
            <a:endParaRPr lang="en-US" altLang="ko-KR" sz="2400" dirty="0"/>
          </a:p>
        </p:txBody>
      </p:sp>
      <p:sp>
        <p:nvSpPr>
          <p:cNvPr id="20" name="이등변 삼각형 19" descr="제목 상자에 슬라이드 그림자 효과 적용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5460641" y="3353721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 시각화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5780366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연령과 콜레스테롤 수치를 통하여 분석한 결과 심장질환을 가진 환자의 콜레스테롤 수치가 높았다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B69610-36BB-4D90-A9BA-5D9CA099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58" y="1589414"/>
            <a:ext cx="9830883" cy="36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 시각화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11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5780366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연령과 </a:t>
            </a:r>
            <a:r>
              <a:rPr lang="ko-KR" altLang="en-US" sz="1400" dirty="0" err="1"/>
              <a:t>최대심박수를</a:t>
            </a:r>
            <a:r>
              <a:rPr lang="ko-KR" altLang="en-US" sz="1400" dirty="0"/>
              <a:t> 통하여 분석한 결과 심장질환을 가진 환자의 </a:t>
            </a:r>
            <a:r>
              <a:rPr lang="ko-KR" altLang="en-US" sz="1400" dirty="0" err="1"/>
              <a:t>최대심박수가</a:t>
            </a:r>
            <a:r>
              <a:rPr lang="ko-KR" altLang="en-US" sz="1400" dirty="0"/>
              <a:t> 높았다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297E8-8CD4-4BC5-ADA7-34C70672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26" y="1583063"/>
            <a:ext cx="9813948" cy="369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0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Clustering</a:t>
            </a:r>
            <a:endParaRPr lang="ko-KR" alt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12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5780366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콜레스테롤 수치가 높은 빨간색 그룹이 보라색 그룹보다 더 심장질환에 취약할 것이라고 예측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A7364-5C2E-47AE-AD6A-DD7C0E83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76" y="1238008"/>
            <a:ext cx="9801247" cy="43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Clustering</a:t>
            </a:r>
            <a:endParaRPr lang="ko-KR" alt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13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5780366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혈압이 낮은 파란색 그룹보다 혈압이 높은 빨간색 그룹이 심장질환 </a:t>
            </a:r>
            <a:r>
              <a:rPr lang="ko-KR" altLang="en-US" sz="1400" dirty="0" err="1"/>
              <a:t>유발률이</a:t>
            </a:r>
            <a:r>
              <a:rPr lang="ko-KR" altLang="en-US" sz="1400" dirty="0"/>
              <a:t> 더 높다고 예측할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89EE1-53A2-4691-BBCE-47942EAA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90" y="1182969"/>
            <a:ext cx="9847819" cy="4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B66CF4-1CCC-496A-AE48-6C53850E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12455566" cy="6816436"/>
          </a:xfrm>
          <a:prstGeom prst="rect">
            <a:avLst/>
          </a:prstGeom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심장질환과 </a:t>
            </a:r>
            <a:r>
              <a:rPr lang="ko-KR" altLang="en-US" dirty="0" err="1">
                <a:solidFill>
                  <a:schemeClr val="tx1"/>
                </a:solidFill>
              </a:rPr>
              <a:t>관련있는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ko-KR" altLang="en-US" dirty="0">
                <a:solidFill>
                  <a:schemeClr val="tx1"/>
                </a:solidFill>
              </a:rPr>
              <a:t>가지 요인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14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연령</a:t>
            </a:r>
          </a:p>
          <a:p>
            <a:r>
              <a:rPr lang="ko-KR" altLang="en-US" dirty="0"/>
              <a:t>가슴통증</a:t>
            </a:r>
          </a:p>
          <a:p>
            <a:r>
              <a:rPr lang="ko-KR" altLang="en-US" dirty="0"/>
              <a:t>혈압</a:t>
            </a:r>
          </a:p>
          <a:p>
            <a:r>
              <a:rPr lang="ko-KR" altLang="en-US" dirty="0"/>
              <a:t>공복 혈당</a:t>
            </a:r>
          </a:p>
          <a:p>
            <a:r>
              <a:rPr lang="ko-KR" altLang="en-US" dirty="0" err="1"/>
              <a:t>콜레스트롤</a:t>
            </a:r>
            <a:r>
              <a:rPr lang="ko-KR" altLang="en-US" dirty="0"/>
              <a:t> 수치</a:t>
            </a:r>
          </a:p>
          <a:p>
            <a:r>
              <a:rPr lang="ko-KR" altLang="en-US" dirty="0" err="1"/>
              <a:t>휴식시</a:t>
            </a:r>
            <a:r>
              <a:rPr lang="ko-KR" altLang="en-US" dirty="0"/>
              <a:t> </a:t>
            </a:r>
            <a:r>
              <a:rPr lang="ko-KR" altLang="en-US" dirty="0" err="1"/>
              <a:t>심전극</a:t>
            </a:r>
            <a:endParaRPr lang="ko-KR" altLang="en-US" dirty="0"/>
          </a:p>
          <a:p>
            <a:r>
              <a:rPr lang="ko-KR" altLang="en-US" dirty="0"/>
              <a:t>최대 심박수</a:t>
            </a:r>
          </a:p>
          <a:p>
            <a:r>
              <a:rPr lang="ko-KR" altLang="en-US" dirty="0"/>
              <a:t>운동 </a:t>
            </a:r>
            <a:r>
              <a:rPr lang="ko-KR" altLang="en-US" dirty="0" err="1"/>
              <a:t>유발성</a:t>
            </a:r>
            <a:r>
              <a:rPr lang="ko-KR" altLang="en-US" dirty="0"/>
              <a:t> 협심증</a:t>
            </a:r>
          </a:p>
          <a:p>
            <a:r>
              <a:rPr lang="ko-KR" altLang="en-US" dirty="0"/>
              <a:t>운동시 </a:t>
            </a:r>
            <a:r>
              <a:rPr lang="en-US" altLang="ko-KR" dirty="0"/>
              <a:t>ST(</a:t>
            </a:r>
            <a:r>
              <a:rPr lang="ko-KR" altLang="en-US" dirty="0"/>
              <a:t>심전도</a:t>
            </a:r>
            <a:r>
              <a:rPr lang="en-US" altLang="ko-KR" dirty="0"/>
              <a:t>) </a:t>
            </a:r>
            <a:r>
              <a:rPr lang="ko-KR" altLang="en-US" dirty="0" err="1"/>
              <a:t>급락폭</a:t>
            </a:r>
            <a:endParaRPr lang="ko-KR" altLang="en-US" dirty="0"/>
          </a:p>
          <a:p>
            <a:r>
              <a:rPr lang="ko-KR" altLang="en-US" dirty="0"/>
              <a:t>운동시 </a:t>
            </a:r>
            <a:r>
              <a:rPr lang="en-US" altLang="ko-KR" dirty="0"/>
              <a:t>ST(</a:t>
            </a:r>
            <a:r>
              <a:rPr lang="ko-KR" altLang="en-US" dirty="0"/>
              <a:t>심전도</a:t>
            </a:r>
            <a:r>
              <a:rPr lang="en-US" altLang="ko-KR" dirty="0"/>
              <a:t>) </a:t>
            </a:r>
            <a:r>
              <a:rPr lang="ko-KR" altLang="en-US" dirty="0"/>
              <a:t>기울기</a:t>
            </a:r>
          </a:p>
          <a:p>
            <a:r>
              <a:rPr lang="ko-KR" altLang="en-US" dirty="0"/>
              <a:t>혈관상태</a:t>
            </a:r>
          </a:p>
          <a:p>
            <a:r>
              <a:rPr lang="en-US" altLang="ko-KR" dirty="0"/>
              <a:t>CT </a:t>
            </a:r>
            <a:r>
              <a:rPr lang="ko-KR" altLang="en-US" dirty="0"/>
              <a:t>심장 촬영 등급</a:t>
            </a:r>
            <a:endParaRPr lang="en-US" altLang="ko-KR" dirty="0"/>
          </a:p>
        </p:txBody>
      </p:sp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AFF53D4E-FA93-4F75-AF97-9672ED69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42" y="1556677"/>
            <a:ext cx="6545224" cy="44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5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디시전</a:t>
            </a:r>
            <a:r>
              <a:rPr lang="ko-KR" altLang="en-US" dirty="0">
                <a:solidFill>
                  <a:schemeClr val="tx1"/>
                </a:solidFill>
              </a:rPr>
              <a:t> 트리 모델과 랜덤 포레스트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15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3708C4-A843-4D90-90CD-871495B8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41" y="2241419"/>
            <a:ext cx="9835117" cy="2375162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856AA74-4A18-4AD6-9296-49BD9359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02600"/>
            <a:ext cx="5472000" cy="10894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0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KNN </a:t>
            </a:r>
            <a:r>
              <a:rPr lang="ko-KR" altLang="en-US" dirty="0">
                <a:solidFill>
                  <a:schemeClr val="tx1"/>
                </a:solidFill>
              </a:rPr>
              <a:t>모델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16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99B88B-03C1-432F-A1EE-5F63C032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3" y="1378585"/>
            <a:ext cx="9852052" cy="44412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80EA79D-79E8-4BFE-9B3A-4194524A9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6054925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1400" dirty="0"/>
              <a:t>KNN 3NN </a:t>
            </a:r>
            <a:r>
              <a:rPr lang="ko-KR" altLang="en-US" sz="1400" dirty="0"/>
              <a:t>이후부터는 정확도의 차이가 없었다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700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844" y="120894"/>
            <a:ext cx="8592252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이번 분석을 통하여 우리가 알 수 있는 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17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51" y="1429935"/>
            <a:ext cx="11051439" cy="4680434"/>
          </a:xfrm>
        </p:spPr>
        <p:txBody>
          <a:bodyPr/>
          <a:lstStyle/>
          <a:p>
            <a:r>
              <a:rPr lang="ko-KR" altLang="en-US" dirty="0"/>
              <a:t>대부분의 심장질환 환자들은 선천적인 요인보단 후천적인 요인으로 인하여 발병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요인을 분석하면 심장질환에 대해서 충분히 예방이 가능</a:t>
            </a:r>
            <a:r>
              <a:rPr lang="en-US" altLang="ko-KR" dirty="0"/>
              <a:t>.</a:t>
            </a:r>
          </a:p>
          <a:p>
            <a:r>
              <a:rPr lang="ko-KR" altLang="en-US" spc="-150" dirty="0"/>
              <a:t>빅데이터를 이용하여 심장질환과 각 요인들의 상관관계를 파악하여 </a:t>
            </a:r>
            <a:r>
              <a:rPr lang="ko-KR" altLang="en-US" spc="-150" dirty="0">
                <a:solidFill>
                  <a:srgbClr val="FF0000"/>
                </a:solidFill>
              </a:rPr>
              <a:t>사회 구성원 모두에게 도움을 줄 수 있다</a:t>
            </a:r>
            <a:r>
              <a:rPr lang="en-US" altLang="ko-KR" spc="-150" dirty="0">
                <a:solidFill>
                  <a:srgbClr val="FF0000"/>
                </a:solidFill>
              </a:rPr>
              <a:t>.</a:t>
            </a:r>
            <a:endParaRPr lang="en-US" altLang="ko-KR" spc="-15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래픽 3" descr="여자 아이가 있는 가족">
            <a:extLst>
              <a:ext uri="{FF2B5EF4-FFF2-40B4-BE49-F238E27FC236}">
                <a16:creationId xmlns:a16="http://schemas.microsoft.com/office/drawing/2014/main" id="{F63FBFA7-135A-4DC8-B525-297D3F32B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429" y="2831225"/>
            <a:ext cx="3739790" cy="37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341" y="862523"/>
            <a:ext cx="7260659" cy="1349687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2018</a:t>
            </a:r>
            <a:r>
              <a:rPr lang="ko-KR" altLang="en-US" dirty="0">
                <a:solidFill>
                  <a:schemeClr val="tx1"/>
                </a:solidFill>
              </a:rPr>
              <a:t>년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ko-KR" altLang="en-US" dirty="0" err="1">
                <a:solidFill>
                  <a:schemeClr val="tx1"/>
                </a:solidFill>
              </a:rPr>
              <a:t>매킨지컴퍼니</a:t>
            </a:r>
            <a:r>
              <a:rPr lang="ko-KR" altLang="en-US" dirty="0">
                <a:solidFill>
                  <a:schemeClr val="tx1"/>
                </a:solidFill>
              </a:rPr>
              <a:t> 보고서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18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4CB54-8B9F-48DA-8AC6-FBFB3676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75" y="481940"/>
            <a:ext cx="4159524" cy="5894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D9DD45-46EE-4B59-AE6F-0D9F6AA8C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" r="17047"/>
          <a:stretch/>
        </p:blipFill>
        <p:spPr>
          <a:xfrm>
            <a:off x="4931341" y="2779622"/>
            <a:ext cx="3394510" cy="3569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4F8B9-863E-4D0A-84D1-852821F5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23" y="2761990"/>
            <a:ext cx="3143856" cy="35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19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FEF80C8-45E1-4489-895A-9FB68D082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045" y="2259095"/>
            <a:ext cx="11051439" cy="4680434"/>
          </a:xfrm>
        </p:spPr>
        <p:txBody>
          <a:bodyPr/>
          <a:lstStyle/>
          <a:p>
            <a:r>
              <a:rPr lang="ko-KR" altLang="en-US" dirty="0" err="1"/>
              <a:t>하이델베르그</a:t>
            </a:r>
            <a:r>
              <a:rPr lang="ko-KR" altLang="en-US" dirty="0"/>
              <a:t> 대학교에서는 피부사진으로만</a:t>
            </a:r>
            <a:r>
              <a:rPr lang="en-US" altLang="ko-KR" dirty="0"/>
              <a:t> </a:t>
            </a:r>
            <a:r>
              <a:rPr lang="ko-KR" altLang="en-US" dirty="0"/>
              <a:t>당뇨병 초기징후의 </a:t>
            </a:r>
            <a:r>
              <a:rPr lang="en-US" altLang="ko-KR"/>
              <a:t>85%</a:t>
            </a:r>
            <a:r>
              <a:rPr lang="ko-KR" altLang="en-US"/>
              <a:t>를 </a:t>
            </a:r>
            <a:r>
              <a:rPr lang="ko-KR" altLang="en-US" dirty="0"/>
              <a:t>탐지 할 수 있는 뛰어난 기술력을 가지고 있다</a:t>
            </a:r>
            <a:r>
              <a:rPr lang="en-US" altLang="ko-KR" dirty="0"/>
              <a:t>. </a:t>
            </a:r>
            <a:r>
              <a:rPr lang="ko-KR" altLang="en-US" dirty="0"/>
              <a:t>앞으로 이러한 의료 기술들은 더욱 더 발전 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사회에 영향을 주는 데이터들은 쉽게 접근 할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모델을 개발하고 훈련시키는 것에 대해 필요한 전문 인력이 매우 부족하다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이러한 인공 지능 도구들을 이용하여 사회적 이익을 위해 최선을 다해야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앞으로 우리는 </a:t>
            </a:r>
            <a:r>
              <a:rPr lang="en-US" altLang="ko-KR" dirty="0"/>
              <a:t>AI</a:t>
            </a:r>
            <a:r>
              <a:rPr lang="ko-KR" altLang="en-US" dirty="0"/>
              <a:t>분야의 숙련된 전문가를 양성하기 위해 최선을 </a:t>
            </a:r>
            <a:r>
              <a:rPr lang="ko-KR" altLang="en-US" dirty="0" err="1"/>
              <a:t>다해야한다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solidFill>
                  <a:srgbClr val="0070C0"/>
                </a:solidFill>
              </a:rPr>
              <a:t>우리가 빅데이터를 한학기동안 배운 이유입니다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0070C0"/>
                </a:solidFill>
              </a:rPr>
              <a:t>즐거운 방학 보내시고 다음학기에 더욱 더 많은 내용을 배웁시다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en-US" altLang="ko-KR" dirty="0"/>
          </a:p>
        </p:txBody>
      </p:sp>
      <p:sp>
        <p:nvSpPr>
          <p:cNvPr id="10" name="제목 12">
            <a:extLst>
              <a:ext uri="{FF2B5EF4-FFF2-40B4-BE49-F238E27FC236}">
                <a16:creationId xmlns:a16="http://schemas.microsoft.com/office/drawing/2014/main" id="{81595E75-F4AC-4EE7-B325-972343A5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640" y="580757"/>
            <a:ext cx="7260659" cy="1349687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2018</a:t>
            </a:r>
            <a:r>
              <a:rPr lang="ko-KR" altLang="en-US" dirty="0">
                <a:solidFill>
                  <a:schemeClr val="tx1"/>
                </a:solidFill>
              </a:rPr>
              <a:t>년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ko-KR" altLang="en-US" dirty="0" err="1">
                <a:solidFill>
                  <a:schemeClr val="tx1"/>
                </a:solidFill>
              </a:rPr>
              <a:t>매킨지컴퍼니</a:t>
            </a:r>
            <a:r>
              <a:rPr lang="ko-KR" altLang="en-US" dirty="0">
                <a:solidFill>
                  <a:schemeClr val="tx1"/>
                </a:solidFill>
              </a:rPr>
              <a:t> 보고서 中</a:t>
            </a:r>
          </a:p>
        </p:txBody>
      </p:sp>
    </p:spTree>
    <p:extLst>
      <p:ext uri="{BB962C8B-B14F-4D97-AF65-F5344CB8AC3E}">
        <p14:creationId xmlns:p14="http://schemas.microsoft.com/office/powerpoint/2010/main" val="75189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704" y="296758"/>
            <a:ext cx="7260659" cy="2086932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심장질환</a:t>
            </a:r>
            <a:r>
              <a:rPr lang="ko-KR" altLang="en-US" dirty="0"/>
              <a:t>은 현대인에게 큰 적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BBB1BC31-2AA1-47BC-9EAF-E2DD251D55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8692" y="296758"/>
            <a:ext cx="2878276" cy="6264483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2</a:t>
            </a:fld>
            <a:endParaRPr lang="ko-KR" altLang="en-US" noProof="0" dirty="0"/>
          </a:p>
        </p:txBody>
      </p:sp>
      <p:pic>
        <p:nvPicPr>
          <p:cNvPr id="23" name="그래픽 22" descr="심장 박동">
            <a:extLst>
              <a:ext uri="{FF2B5EF4-FFF2-40B4-BE49-F238E27FC236}">
                <a16:creationId xmlns:a16="http://schemas.microsoft.com/office/drawing/2014/main" id="{617F9DBA-5951-4F5F-86DD-63D1D2918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2545" y="1882396"/>
            <a:ext cx="4590230" cy="45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55AEAF-76E2-40D4-9658-879C3A93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912"/>
            <a:ext cx="12155055" cy="8865593"/>
          </a:xfrm>
          <a:prstGeom prst="rect">
            <a:avLst/>
          </a:prstGeom>
        </p:spPr>
      </p:pic>
      <p:sp>
        <p:nvSpPr>
          <p:cNvPr id="31" name="텍스트 상자 30" descr="제목에 플래그 주목 효과 적용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이등변 삼각형 20" descr="제목에 그림자 주목 효과 적용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algn="ctr" rtl="0">
              <a:lnSpc>
                <a:spcPts val="5100"/>
              </a:lnSpc>
            </a:pPr>
            <a:r>
              <a:rPr lang="ko-KR" altLang="en-US" sz="5000" dirty="0"/>
              <a:t>감사합니다</a:t>
            </a:r>
            <a:r>
              <a:rPr lang="en-US" altLang="ko-KR" sz="5000" dirty="0"/>
              <a:t>.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6585" y="3589676"/>
            <a:ext cx="4459766" cy="1315660"/>
          </a:xfrm>
        </p:spPr>
        <p:txBody>
          <a:bodyPr rtlCol="0"/>
          <a:lstStyle/>
          <a:p>
            <a:pPr algn="ctr" rtl="0"/>
            <a:r>
              <a:rPr lang="ko-KR" altLang="en-US" sz="4400" dirty="0"/>
              <a:t>질문이 있으시면 손을 들어주세요</a:t>
            </a:r>
            <a:endParaRPr lang="en-US" altLang="ko-KR" sz="4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20</a:t>
            </a:fld>
            <a:endParaRPr lang="ko-KR" altLang="en-ZA" dirty="0"/>
          </a:p>
        </p:txBody>
      </p:sp>
      <p:sp>
        <p:nvSpPr>
          <p:cNvPr id="10" name="자유형(F) 5" descr="속이 빈 강조 블록">
            <a:extLst>
              <a:ext uri="{FF2B5EF4-FFF2-40B4-BE49-F238E27FC236}">
                <a16:creationId xmlns:a16="http://schemas.microsoft.com/office/drawing/2014/main" id="{784F4A88-4C3C-4CB5-B1DF-6C3C81635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807806">
            <a:off x="312217" y="478159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5" descr="속이 빈 주목 효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612608" y="1009756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5" descr="단색 강조 블록">
            <a:extLst>
              <a:ext uri="{FF2B5EF4-FFF2-40B4-BE49-F238E27FC236}">
                <a16:creationId xmlns:a16="http://schemas.microsoft.com/office/drawing/2014/main" id="{6301AC99-1062-4BE8-8BFF-659C188F4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73946" y="447816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53" y="67169"/>
            <a:ext cx="8596693" cy="2086932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심장질환</a:t>
            </a:r>
            <a:r>
              <a:rPr lang="ko-KR" altLang="en-US" dirty="0"/>
              <a:t>으로 사망하는 사람은 매년 증가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3</a:t>
            </a:fld>
            <a:endParaRPr lang="ko-KR" altLang="en-US" noProof="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3B79EE-3FD6-4300-94BB-69A3F598DA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78422" y="1918520"/>
            <a:ext cx="5378776" cy="401670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2C96C6-2ABC-430B-AE38-95DA12E0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85" y="1993729"/>
            <a:ext cx="5048981" cy="38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심장질환</a:t>
            </a:r>
            <a:r>
              <a:rPr lang="ko-KR" altLang="en-US" dirty="0">
                <a:solidFill>
                  <a:schemeClr val="tx1"/>
                </a:solidFill>
              </a:rPr>
              <a:t>에 관련된 항목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4</a:t>
            </a:fld>
            <a:endParaRPr lang="ko-KR" altLang="en-US" noProof="0" dirty="0"/>
          </a:p>
        </p:txBody>
      </p:sp>
      <p:pic>
        <p:nvPicPr>
          <p:cNvPr id="5" name="내용 개체 틀 4" descr="상향 추세">
            <a:extLst>
              <a:ext uri="{FF2B5EF4-FFF2-40B4-BE49-F238E27FC236}">
                <a16:creationId xmlns:a16="http://schemas.microsoft.com/office/drawing/2014/main" id="{384664D0-BCB3-4461-AC8A-36BF7D1AFB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9" y="1259015"/>
            <a:ext cx="5168935" cy="5168935"/>
          </a:xfrm>
        </p:spPr>
      </p:pic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성별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가슴 통증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혈압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혈당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최대 심박수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협심증 유무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심박수의 기울기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431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5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5226" y="5565398"/>
            <a:ext cx="3007886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050" dirty="0"/>
              <a:t>나이에 따른 심장질환 유병률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7A002D1-A633-4247-9910-F69D977E437F}"/>
              </a:ext>
            </a:extLst>
          </p:cNvPr>
          <p:cNvSpPr txBox="1">
            <a:spLocks/>
          </p:cNvSpPr>
          <p:nvPr/>
        </p:nvSpPr>
        <p:spPr>
          <a:xfrm>
            <a:off x="7238540" y="5565398"/>
            <a:ext cx="3007886" cy="281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/>
              <a:t>성별에 따른 심장질환 유병률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5C61B-2ACC-405F-9DD6-CF292B04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441231"/>
            <a:ext cx="9839351" cy="39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9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6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79405" y="5747959"/>
            <a:ext cx="4433190" cy="28160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1400" dirty="0"/>
              <a:t>40</a:t>
            </a:r>
            <a:r>
              <a:rPr lang="ko-KR" altLang="en-US" sz="1400" dirty="0"/>
              <a:t>대와 </a:t>
            </a:r>
            <a:r>
              <a:rPr lang="en-US" altLang="ko-KR" sz="1400" dirty="0"/>
              <a:t>50</a:t>
            </a:r>
            <a:r>
              <a:rPr lang="ko-KR" altLang="en-US" sz="1400" dirty="0"/>
              <a:t>대에 가장 큰 유병률을 보이고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AA142-3403-4DFE-B526-692F5F0D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26" y="1233774"/>
            <a:ext cx="9813948" cy="43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9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7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2925" y="6336533"/>
            <a:ext cx="4342146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남성보다 여성의 경우 심장질환에 더 취약하였다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EBEC7-0580-4E23-8598-346F2EBF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92" y="1242105"/>
            <a:ext cx="9797013" cy="486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5780366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/>
              <a:t>연령과 </a:t>
            </a:r>
            <a:r>
              <a:rPr lang="ko-KR" altLang="en-US" sz="1400" dirty="0" err="1"/>
              <a:t>최대심박수를</a:t>
            </a:r>
            <a:r>
              <a:rPr lang="ko-KR" altLang="en-US" sz="1400" dirty="0"/>
              <a:t> 통하여 분석한 결과 심장질환을 가진 환자의 최대 심박수가 높았다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297E8-8CD4-4BC5-ADA7-34C70672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26" y="1583063"/>
            <a:ext cx="9813948" cy="369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CB87B2EB-6D74-4AA8-9BCD-9B42C89E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70" y="161879"/>
            <a:ext cx="7260659" cy="134968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ED1F-A6D3-4F0A-8BE4-AA0AF9A416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9</a:t>
            </a:fld>
            <a:endParaRPr lang="ko-KR" altLang="en-US" noProof="0" dirty="0"/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BF1D5936-837C-43B9-838B-966361E50B6E}"/>
              </a:ext>
            </a:extLst>
          </p:cNvPr>
          <p:cNvSpPr txBox="1">
            <a:spLocks/>
          </p:cNvSpPr>
          <p:nvPr/>
        </p:nvSpPr>
        <p:spPr>
          <a:xfrm>
            <a:off x="4699169" y="1429935"/>
            <a:ext cx="7260659" cy="48473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9153-453B-48AC-80F8-77104551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150" y="6306838"/>
            <a:ext cx="8791698" cy="28160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dirty="0" err="1"/>
              <a:t>저혈당</a:t>
            </a:r>
            <a:r>
              <a:rPr lang="ko-KR" altLang="en-US" sz="1400" dirty="0"/>
              <a:t> 쇼크가 발생할 확률이 높은 사람의 심장질환 유병률이 의미 있게 높았다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1B3A2-8A7F-49CB-8ACF-32709013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57" y="1184399"/>
            <a:ext cx="9856286" cy="49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3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16_TF16411253" id="{A9777A35-B9FB-495E-BDB1-28C28BDFA533}" vid="{132D27B6-BF05-48BF-BEC0-BA778CF834E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purl.org/dc/elements/1.1/"/>
    <ds:schemaRef ds:uri="6dc4bcd6-49db-4c07-9060-8acfc67cef9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fb0879af-3eba-417a-a55a-ffe6dcd6ca7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2CDC626-B3A4-4E2A-B903-2655BFCAF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기하학적 프레젠테이션</Template>
  <TotalTime>0</TotalTime>
  <Words>380</Words>
  <Application>Microsoft Office PowerPoint</Application>
  <PresentationFormat>와이드스크린</PresentationFormat>
  <Paragraphs>93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 Light</vt:lpstr>
      <vt:lpstr>Times New Roman</vt:lpstr>
      <vt:lpstr>Office 테마</vt:lpstr>
      <vt:lpstr>머신러닝을 통한  심장질환 분석</vt:lpstr>
      <vt:lpstr>심장질환은 현대인에게 큰 적</vt:lpstr>
      <vt:lpstr>심장질환으로 사망하는 사람은 매년 증가</vt:lpstr>
      <vt:lpstr>심장질환에 관련된 항목</vt:lpstr>
      <vt:lpstr>데이터 분석</vt:lpstr>
      <vt:lpstr>데이터 분석</vt:lpstr>
      <vt:lpstr>데이터 분석</vt:lpstr>
      <vt:lpstr>데이터 분석</vt:lpstr>
      <vt:lpstr>데이터 분석</vt:lpstr>
      <vt:lpstr>분류 시각화</vt:lpstr>
      <vt:lpstr>분류 시각화</vt:lpstr>
      <vt:lpstr>Clustering</vt:lpstr>
      <vt:lpstr>Clustering</vt:lpstr>
      <vt:lpstr>심장질환과 관련있는 12가지 요인</vt:lpstr>
      <vt:lpstr>디시전 트리 모델과 랜덤 포레스트</vt:lpstr>
      <vt:lpstr>KNN 모델</vt:lpstr>
      <vt:lpstr>이번 분석을 통하여 우리가 알 수 있는 점</vt:lpstr>
      <vt:lpstr>2018년 11월 매킨지컴퍼니 보고서</vt:lpstr>
      <vt:lpstr>2018년 11월 매킨지컴퍼니 보고서 中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통한  심장질환 분석</dc:title>
  <dc:creator/>
  <cp:lastModifiedBy/>
  <cp:revision>2</cp:revision>
  <dcterms:created xsi:type="dcterms:W3CDTF">2019-04-16T08:16:40Z</dcterms:created>
  <dcterms:modified xsi:type="dcterms:W3CDTF">2019-06-19T03:15:01Z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2018-06-05T17:32:32.6931325Z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